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007" autoAdjust="0"/>
    <p:restoredTop sz="94665" autoAdjust="0"/>
  </p:normalViewPr>
  <p:slideViewPr>
    <p:cSldViewPr>
      <p:cViewPr varScale="1">
        <p:scale>
          <a:sx n="186" d="100"/>
          <a:sy n="186" d="100"/>
        </p:scale>
        <p:origin x="68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586897-C281-7048-894B-BCD60738652A}" type="datetimeFigureOut">
              <a:rPr lang="en-US" smtClean="0"/>
              <a:t>6/29/19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442CE-83FB-4149-943C-013752DD0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259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42CE-83FB-4149-943C-013752DD09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27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A2F3C-36C3-6E4B-ACD7-67A3B773A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53F3C8-4E61-964F-B587-B708B2EF9D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E434C-43DE-1E40-9860-558B62322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1CACD-697F-C74D-887F-88C766B24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BD7A5-A0CB-8149-9B1B-1F01FB370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B91413-431C-DE43-A99F-3C7D2B7A42EB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2141215153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9D3DF-8AF4-864C-845D-438979B37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047BAA-7743-2748-AF75-C9757FB47A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5943F-2633-E244-B368-94D6047C1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B0CF1-2F65-FF4B-94C6-5B94228AE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4F891-23F6-9F45-A34B-2179600DE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217EC4-1965-7C4E-8ED6-853D3C5FD934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554671388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43FAF8-2030-964C-9A04-0606497C7A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7DDD8C-396A-7742-98A2-82CCFA4C0D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0CFF-635C-4746-B476-E9DB22281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34A7F-1BAE-584C-9E4A-D5798DAC6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276FB2-3F3E-564C-BE00-A20A4198E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BC20E1-8F2C-A64C-9611-836A53B5E4F0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4102507582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DD771-9E90-E843-B379-44721EE18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71CA4-C404-5341-8511-6C58B8E9C7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93B39-43E3-0D49-8C77-2FA8459FC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1026E-F7DC-2344-AB46-05C9193C6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79425-904D-CB48-844C-91777DEC0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C4F847-1C3E-084B-86E1-93194BC934BA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37335184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C061D-29D3-4F42-AF8D-8D5F28A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22CA1-A4A6-2244-A517-F88F5DECE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7B8D5-D13E-0246-BDF3-55E447AC5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E9B7F-93B6-534F-9805-67482213A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F46A6-B189-374F-87E4-3CCA36EE8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E51188-BEEE-3840-B83C-3D03948AC1A2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99663536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06CBC-BF54-5145-B20C-8100B2FC4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84EF0-EC2F-FC42-912C-BF317BC70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E25439-48F3-264C-9654-721E85044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884C7A-1F6B-3D4A-B027-ADB10DDA4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05B9B-49E2-A04D-8EFB-C46C15C1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C47430-BE0D-F341-8979-DA691B9BC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C9A194-F481-A34A-A016-A5F24F42DA94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2711573483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99FB4-91B5-DA45-9CE2-02E053ACC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F60499-B6DF-544B-9CB2-DE4FA2125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E6A27-B230-AA45-B173-2521C1642F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3A588C-6C02-9B44-91C9-C67AE53C3D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0828FC-397E-2047-9E5A-A0F190260B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B2E053-2FB1-7944-8877-FFA82953F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797971-791D-8048-A8C9-B86629C55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8E7FA0-9314-F548-A0AB-FBE270A44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991405-6B9D-0441-8732-D37FAF4F5E2B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1329303160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AEBFD-1ED7-7B49-AB91-B4A4D8202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E0687B-5E8C-ED4D-8DC0-A80BF841E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FB4271-D906-3647-8E58-11EF0F1AF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A66C65-8470-3847-9A20-547179593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07FD4B2-5676-FB4C-AD99-8B7B57A3323B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225745573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FABCC3-A4ED-0D47-B93E-648157076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B59860-AC90-EB4E-A7D1-2F1B2CA5C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E20C6-6EE9-6A43-8D64-D85C06CEF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FF8570-B05D-B043-B92D-BA2892F599D2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90201155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3892C-8F52-F943-8985-43360A67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A4146-9677-0F4A-8F87-A25BA9B55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CE4DDB-575F-184F-AD9E-FF11064F9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95BDF-1D84-BF4D-82FF-600E1C399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2A7C4-8194-F143-B55D-CCDC12112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CB8FD-346B-8648-BCAF-3D492DEE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6442CB6-AD15-194F-88D1-AF75D66B6791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2360841056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07915-7107-2D4D-B5F4-324F60DE7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067317-B24E-654B-A7C1-4312530508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FE51C8-693B-CB4D-932B-EA6260AB9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BA36A-FF35-CF4F-A3C0-0E2A69553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FB89C-C351-6446-B5B3-6BE97F482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561AC-FAD1-2543-98F5-D84A120E7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A5D9DD-55C0-EF42-A19B-CC918A551DA9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362512943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C12C9454-D4F1-324F-A9F8-2CC381454C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F4FD2089-983A-5A4F-90F0-69F7418804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44F42AED-4616-B742-9CC3-6E4676271F1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 alt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0B7E8B2-55BF-4B45-A990-21399D4752D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s-ES" altLang="en-US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CFE40874-1584-BB4F-945F-677A0754AF3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988B273-7913-E941-B8CD-1DAC7B35E61A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Rectangle 110">
            <a:extLst>
              <a:ext uri="{FF2B5EF4-FFF2-40B4-BE49-F238E27FC236}">
                <a16:creationId xmlns:a16="http://schemas.microsoft.com/office/drawing/2014/main" id="{47C61AB9-0B80-3848-AAA9-5B841666DC0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5496" y="1628800"/>
            <a:ext cx="5761038" cy="544513"/>
          </a:xfrm>
          <a:noFill/>
          <a:ln/>
        </p:spPr>
        <p:txBody>
          <a:bodyPr anchor="ctr"/>
          <a:lstStyle/>
          <a:p>
            <a:pPr algn="l"/>
            <a:r>
              <a:rPr lang="es-UY" altLang="en-US" sz="4400" b="1" dirty="0">
                <a:solidFill>
                  <a:srgbClr val="4C2600"/>
                </a:solidFill>
              </a:rPr>
              <a:t>Beers &amp; Breweries</a:t>
            </a:r>
            <a:endParaRPr lang="es-ES" altLang="en-US" sz="4400" b="1" dirty="0">
              <a:solidFill>
                <a:srgbClr val="4C26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162001-D676-1A4A-BAA6-413A11E93090}"/>
              </a:ext>
            </a:extLst>
          </p:cNvPr>
          <p:cNvSpPr txBox="1"/>
          <p:nvPr/>
        </p:nvSpPr>
        <p:spPr>
          <a:xfrm>
            <a:off x="107504" y="2348880"/>
            <a:ext cx="532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An analysis of US Craft Beers and breweries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5910487-E124-5546-919E-E593C52A2C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1408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57616-AF21-E447-AA91-751D5DB10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000" dirty="0">
                <a:solidFill>
                  <a:srgbClr val="4C2600"/>
                </a:solidFill>
              </a:rPr>
              <a:t>Analysis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082BB-61BD-F747-9759-704D0931E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 sz="20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Analyze data sample of 2410 beers and 558 breweries with focus on Alcohol by Volume (ABV) and International Bitterness Unit (IBU)</a:t>
            </a:r>
          </a:p>
          <a:p>
            <a:pPr>
              <a:spcBef>
                <a:spcPct val="0"/>
              </a:spcBef>
            </a:pPr>
            <a:endParaRPr lang="en-US" sz="2000" dirty="0">
              <a:solidFill>
                <a:srgbClr val="4C2600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r>
              <a:rPr lang="en-US" sz="20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Analysis Highlights</a:t>
            </a:r>
          </a:p>
          <a:p>
            <a:pPr lvl="1">
              <a:spcBef>
                <a:spcPct val="0"/>
              </a:spcBef>
            </a:pPr>
            <a:r>
              <a:rPr lang="en-US" sz="16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Breweries per-state</a:t>
            </a:r>
          </a:p>
          <a:p>
            <a:pPr lvl="1">
              <a:spcBef>
                <a:spcPct val="0"/>
              </a:spcBef>
            </a:pPr>
            <a:r>
              <a:rPr lang="en-US" sz="16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Median alcohol content per-state</a:t>
            </a:r>
          </a:p>
          <a:p>
            <a:pPr lvl="1">
              <a:spcBef>
                <a:spcPct val="0"/>
              </a:spcBef>
            </a:pPr>
            <a:r>
              <a:rPr lang="en-US" sz="16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Median bitterness per-state</a:t>
            </a:r>
          </a:p>
          <a:p>
            <a:pPr lvl="1">
              <a:spcBef>
                <a:spcPct val="0"/>
              </a:spcBef>
            </a:pPr>
            <a:r>
              <a:rPr lang="en-US" sz="16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Beers with highest ABV and IBU</a:t>
            </a:r>
          </a:p>
          <a:p>
            <a:pPr lvl="1">
              <a:spcBef>
                <a:spcPct val="0"/>
              </a:spcBef>
            </a:pPr>
            <a:r>
              <a:rPr lang="en-US" sz="16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Summary stats of ABV</a:t>
            </a:r>
          </a:p>
          <a:p>
            <a:pPr lvl="1">
              <a:spcBef>
                <a:spcPct val="0"/>
              </a:spcBef>
            </a:pPr>
            <a:r>
              <a:rPr lang="en-US" sz="16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Analysis of relationship between ABV and IBU</a:t>
            </a:r>
          </a:p>
          <a:p>
            <a:pPr lvl="1">
              <a:spcBef>
                <a:spcPct val="0"/>
              </a:spcBef>
            </a:pPr>
            <a:endParaRPr lang="en-US" sz="1600" dirty="0">
              <a:solidFill>
                <a:srgbClr val="4C2600"/>
              </a:solidFill>
              <a:latin typeface="+mj-lt"/>
              <a:ea typeface="+mj-ea"/>
              <a:cs typeface="+mj-cs"/>
            </a:endParaRPr>
          </a:p>
          <a:p>
            <a:pPr lvl="1">
              <a:spcBef>
                <a:spcPct val="0"/>
              </a:spcBef>
            </a:pPr>
            <a:endParaRPr lang="en-US" sz="1600" dirty="0">
              <a:solidFill>
                <a:srgbClr val="4C2600"/>
              </a:solidFill>
              <a:latin typeface="+mj-lt"/>
              <a:ea typeface="+mj-ea"/>
              <a:cs typeface="+mj-cs"/>
            </a:endParaRPr>
          </a:p>
          <a:p>
            <a:pPr marL="457200" lvl="1" indent="0">
              <a:spcBef>
                <a:spcPct val="0"/>
              </a:spcBef>
              <a:buNone/>
            </a:pPr>
            <a:endParaRPr lang="en-US" sz="1600" dirty="0">
              <a:solidFill>
                <a:srgbClr val="4C2600"/>
              </a:solidFill>
              <a:latin typeface="+mj-lt"/>
              <a:ea typeface="+mj-ea"/>
              <a:cs typeface="+mj-cs"/>
            </a:endParaRPr>
          </a:p>
          <a:p>
            <a:pPr marL="57150" indent="0">
              <a:spcBef>
                <a:spcPct val="0"/>
              </a:spcBef>
              <a:buNone/>
            </a:pPr>
            <a:endParaRPr lang="en-US" sz="1400" i="1" dirty="0">
              <a:solidFill>
                <a:srgbClr val="4C2600"/>
              </a:solidFill>
              <a:latin typeface="+mj-lt"/>
              <a:ea typeface="+mj-ea"/>
              <a:cs typeface="+mj-cs"/>
            </a:endParaRPr>
          </a:p>
          <a:p>
            <a:pPr marL="57150" indent="0">
              <a:spcBef>
                <a:spcPct val="0"/>
              </a:spcBef>
              <a:buNone/>
            </a:pPr>
            <a:endParaRPr lang="en-US" sz="1400" i="1" dirty="0">
              <a:solidFill>
                <a:srgbClr val="4C2600"/>
              </a:solidFill>
              <a:latin typeface="+mj-lt"/>
              <a:ea typeface="+mj-ea"/>
              <a:cs typeface="+mj-cs"/>
            </a:endParaRPr>
          </a:p>
          <a:p>
            <a:pPr marL="57150" indent="0">
              <a:spcBef>
                <a:spcPct val="0"/>
              </a:spcBef>
              <a:buNone/>
            </a:pPr>
            <a:r>
              <a:rPr lang="en-US" sz="1400" i="1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Note: Missing 2% of ABV data and 42% IBU data from data sets provided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505BECE-D984-4644-A0FB-632EF077A0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231352"/>
      </p:ext>
    </p:extLst>
  </p:cSld>
  <p:clrMapOvr>
    <a:masterClrMapping/>
  </p:clrMapOvr>
  <p:transition spd="slow" advTm="61411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C3F7ED32-D1FC-2045-B542-2E2CED547D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pPr algn="l"/>
            <a:r>
              <a:rPr lang="en-US" altLang="en-US" dirty="0">
                <a:solidFill>
                  <a:srgbClr val="4C2600"/>
                </a:solidFill>
              </a:rPr>
              <a:t>States and Breweries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5CE3704F-5B2A-AA49-BD5A-E6FD94B3C4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69988"/>
            <a:ext cx="8229600" cy="5211762"/>
          </a:xfrm>
        </p:spPr>
        <p:txBody>
          <a:bodyPr/>
          <a:lstStyle/>
          <a:p>
            <a:r>
              <a:rPr lang="en-US" altLang="en-US" sz="28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Range of 1-47 breweries per-state</a:t>
            </a:r>
          </a:p>
          <a:p>
            <a:endParaRPr lang="en-US" altLang="en-US" sz="2800" dirty="0">
              <a:solidFill>
                <a:srgbClr val="4C2600"/>
              </a:solidFill>
              <a:latin typeface="+mj-lt"/>
              <a:ea typeface="+mj-ea"/>
              <a:cs typeface="+mj-cs"/>
            </a:endParaRPr>
          </a:p>
          <a:p>
            <a:r>
              <a:rPr lang="en-US" altLang="en-US" sz="28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10.9 average number of craft breweries per-state</a:t>
            </a:r>
          </a:p>
          <a:p>
            <a:endParaRPr lang="en-US" altLang="en-US" sz="2800" dirty="0">
              <a:solidFill>
                <a:srgbClr val="4C2600"/>
              </a:solidFill>
              <a:latin typeface="+mj-lt"/>
              <a:ea typeface="+mj-ea"/>
              <a:cs typeface="+mj-cs"/>
            </a:endParaRPr>
          </a:p>
          <a:p>
            <a:r>
              <a:rPr lang="en-US" altLang="en-US" sz="28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Colorado leads with 47 Craft breweries</a:t>
            </a:r>
          </a:p>
          <a:p>
            <a:endParaRPr lang="en-US" altLang="en-US" sz="2800" dirty="0">
              <a:solidFill>
                <a:srgbClr val="4C2600"/>
              </a:solidFill>
              <a:latin typeface="+mj-lt"/>
              <a:ea typeface="+mj-ea"/>
              <a:cs typeface="+mj-cs"/>
            </a:endParaRPr>
          </a:p>
          <a:p>
            <a:r>
              <a:rPr lang="en-US" altLang="en-US" sz="2800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Only 1 Craft Brewery ND, SD, WV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6171CFA-3149-9E48-9704-1A93C6363B3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54391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6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4B6A4-4DE7-A349-BAAA-9157F74B9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6" y="53752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4C2600"/>
                </a:solidFill>
              </a:rPr>
              <a:t>Median ABV &amp; IBU Per-State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6BCBDB-9EBD-BB45-8BD0-3923309667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1484784"/>
            <a:ext cx="4139952" cy="29403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46E5E6-26D6-4A41-8817-64FBBE3734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9992" y="1484784"/>
            <a:ext cx="4361278" cy="29806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8BC267-4D49-4F43-B0A9-E100B104C8FF}"/>
              </a:ext>
            </a:extLst>
          </p:cNvPr>
          <p:cNvSpPr txBox="1"/>
          <p:nvPr/>
        </p:nvSpPr>
        <p:spPr>
          <a:xfrm>
            <a:off x="2076903" y="110253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8AC68D-F0CD-1E46-8884-1256194A3D99}"/>
              </a:ext>
            </a:extLst>
          </p:cNvPr>
          <p:cNvSpPr txBox="1"/>
          <p:nvPr/>
        </p:nvSpPr>
        <p:spPr>
          <a:xfrm>
            <a:off x="6680631" y="1102534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B2D29B7-6DE0-914D-885F-21DB913188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087932"/>
      </p:ext>
    </p:extLst>
  </p:cSld>
  <p:clrMapOvr>
    <a:masterClrMapping/>
  </p:clrMapOvr>
  <p:transition spd="slow" advTm="3513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BFC01-5AEC-764B-B76C-205BD6870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223089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4C2600"/>
                </a:solidFill>
              </a:rPr>
              <a:t>Highest ABV and IBU Beers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9D0A7C-F307-484C-8F92-35C70796A4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9512" y="1628800"/>
            <a:ext cx="3336956" cy="17281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0E14DD-E0B3-764F-8672-CA55F7E692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512" y="3789040"/>
            <a:ext cx="3336956" cy="15121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EC7F54-277A-B447-A3E8-A8B8475B9E00}"/>
              </a:ext>
            </a:extLst>
          </p:cNvPr>
          <p:cNvSpPr txBox="1"/>
          <p:nvPr/>
        </p:nvSpPr>
        <p:spPr>
          <a:xfrm>
            <a:off x="3923928" y="1626895"/>
            <a:ext cx="4320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Highest ABV</a:t>
            </a:r>
          </a:p>
          <a:p>
            <a:r>
              <a:rPr lang="en-US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Lee Hill Series Vol. 5</a:t>
            </a:r>
          </a:p>
          <a:p>
            <a:r>
              <a:rPr lang="en-US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.128 ABV (13%)</a:t>
            </a:r>
          </a:p>
          <a:p>
            <a:r>
              <a:rPr lang="en-US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Upslope Brewing Company Boulder, CO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592AA0-32E6-5F4A-BEAF-2E954CBB923D}"/>
              </a:ext>
            </a:extLst>
          </p:cNvPr>
          <p:cNvSpPr txBox="1"/>
          <p:nvPr/>
        </p:nvSpPr>
        <p:spPr>
          <a:xfrm>
            <a:off x="3923928" y="3789040"/>
            <a:ext cx="3456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Highest IBU</a:t>
            </a:r>
          </a:p>
          <a:p>
            <a:r>
              <a:rPr lang="en-US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Bitter Bitch Imperial IPA</a:t>
            </a:r>
          </a:p>
          <a:p>
            <a:r>
              <a:rPr lang="en-US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138 IBU</a:t>
            </a:r>
          </a:p>
          <a:p>
            <a:r>
              <a:rPr lang="en-US" dirty="0">
                <a:solidFill>
                  <a:srgbClr val="4C2600"/>
                </a:solidFill>
                <a:latin typeface="+mj-lt"/>
                <a:ea typeface="+mj-ea"/>
                <a:cs typeface="+mj-cs"/>
              </a:rPr>
              <a:t>Astoria Brewing Co. Astoria, OR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D5B6636-62E1-AB46-8067-88E8CCCC86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995356"/>
      </p:ext>
    </p:extLst>
  </p:cSld>
  <p:clrMapOvr>
    <a:masterClrMapping/>
  </p:clrMapOvr>
  <p:transition spd="slow" advTm="36576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C194D-C066-0444-91F9-17EE07AE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4C2600"/>
                </a:solidFill>
              </a:rPr>
              <a:t>ABV Summary Statistics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8E8937F-482E-B444-9A84-1AD4A234AE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087733"/>
              </p:ext>
            </p:extLst>
          </p:nvPr>
        </p:nvGraphicFramePr>
        <p:xfrm>
          <a:off x="1115616" y="1844824"/>
          <a:ext cx="4978896" cy="2548878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489448">
                  <a:extLst>
                    <a:ext uri="{9D8B030D-6E8A-4147-A177-3AD203B41FA5}">
                      <a16:colId xmlns:a16="http://schemas.microsoft.com/office/drawing/2014/main" val="3151271947"/>
                    </a:ext>
                  </a:extLst>
                </a:gridCol>
                <a:gridCol w="2489448">
                  <a:extLst>
                    <a:ext uri="{9D8B030D-6E8A-4147-A177-3AD203B41FA5}">
                      <a16:colId xmlns:a16="http://schemas.microsoft.com/office/drawing/2014/main" val="496499787"/>
                    </a:ext>
                  </a:extLst>
                </a:gridCol>
              </a:tblGrid>
              <a:tr h="424813">
                <a:tc>
                  <a:txBody>
                    <a:bodyPr/>
                    <a:lstStyle/>
                    <a:p>
                      <a:r>
                        <a:rPr lang="en-US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908987"/>
                  </a:ext>
                </a:extLst>
              </a:tr>
              <a:tr h="424813"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889019"/>
                  </a:ext>
                </a:extLst>
              </a:tr>
              <a:tr h="424813"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1156327"/>
                  </a:ext>
                </a:extLst>
              </a:tr>
              <a:tr h="424813"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5.9%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237634"/>
                  </a:ext>
                </a:extLst>
              </a:tr>
              <a:tr h="424813"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13%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181773"/>
                  </a:ext>
                </a:extLst>
              </a:tr>
              <a:tr h="424813">
                <a:tc>
                  <a:txBody>
                    <a:bodyPr/>
                    <a:lstStyle/>
                    <a:p>
                      <a:r>
                        <a:rPr lang="en-US" dirty="0"/>
                        <a:t>Missing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044299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03E24D8-B265-AA43-9AD5-11BC36613C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982797"/>
      </p:ext>
    </p:extLst>
  </p:cSld>
  <p:clrMapOvr>
    <a:masterClrMapping/>
  </p:clrMapOvr>
  <p:transition spd="slow" advTm="3803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A97BC-5A13-B942-BB1D-CFBBC09C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4C2600"/>
                </a:solidFill>
              </a:rPr>
              <a:t>Alcohol Content vs Bitterness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2C7D0A-E763-3F46-ABCB-080A5F174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95536" y="1417638"/>
            <a:ext cx="6290229" cy="4320480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65ACE04-FF61-204E-A2FC-BAF3D66817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775889"/>
      </p:ext>
    </p:extLst>
  </p:cSld>
  <p:clrMapOvr>
    <a:masterClrMapping/>
  </p:clrMapOvr>
  <p:transition spd="slow" advTm="3509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63121-B4A8-104F-A993-B0758A549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600200"/>
            <a:ext cx="8507288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Full analysis can be viewed in the GIT repository below.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771B31-A481-A745-9E20-CDCE52A98958}"/>
              </a:ext>
            </a:extLst>
          </p:cNvPr>
          <p:cNvSpPr txBox="1"/>
          <p:nvPr/>
        </p:nvSpPr>
        <p:spPr>
          <a:xfrm>
            <a:off x="899592" y="2276872"/>
            <a:ext cx="6506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/Chinchillin1981/CaseStudy1_Matt_Paritosh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169BFD3-73AC-4843-A791-8B849CE619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68873"/>
      </p:ext>
    </p:extLst>
  </p:cSld>
  <p:clrMapOvr>
    <a:masterClrMapping/>
  </p:clrMapOvr>
  <p:transition spd="slow" advTm="1068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7|6.6|4.2"/>
</p:tagLst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8793</TotalTime>
  <Words>211</Words>
  <Application>Microsoft Macintosh PowerPoint</Application>
  <PresentationFormat>On-screen Show (4:3)</PresentationFormat>
  <Paragraphs>55</Paragraphs>
  <Slides>8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Diseño predeterminado</vt:lpstr>
      <vt:lpstr>Beers &amp; Breweries</vt:lpstr>
      <vt:lpstr>Analysis Goals</vt:lpstr>
      <vt:lpstr>States and Breweries</vt:lpstr>
      <vt:lpstr>Median ABV &amp; IBU Per-State</vt:lpstr>
      <vt:lpstr>Highest ABV and IBU Beers</vt:lpstr>
      <vt:lpstr>ABV Summary Statistics</vt:lpstr>
      <vt:lpstr>Alcohol Content vs Bitterness</vt:lpstr>
      <vt:lpstr>PowerPoint Presentation</vt:lpstr>
    </vt:vector>
  </TitlesOfParts>
  <Company>Toshiba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Matthew Chinchilla</cp:lastModifiedBy>
  <cp:revision>610</cp:revision>
  <dcterms:created xsi:type="dcterms:W3CDTF">2010-05-23T14:28:12Z</dcterms:created>
  <dcterms:modified xsi:type="dcterms:W3CDTF">2019-06-29T19:09:37Z</dcterms:modified>
</cp:coreProperties>
</file>

<file path=docProps/thumbnail.jpeg>
</file>